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89" r:id="rId3"/>
    <p:sldId id="305" r:id="rId4"/>
    <p:sldId id="258" r:id="rId5"/>
    <p:sldId id="315" r:id="rId6"/>
    <p:sldId id="259" r:id="rId7"/>
    <p:sldId id="260" r:id="rId8"/>
    <p:sldId id="280" r:id="rId9"/>
    <p:sldId id="297" r:id="rId10"/>
    <p:sldId id="334" r:id="rId11"/>
    <p:sldId id="298" r:id="rId12"/>
    <p:sldId id="335" r:id="rId13"/>
    <p:sldId id="352" r:id="rId14"/>
    <p:sldId id="300" r:id="rId15"/>
    <p:sldId id="301" r:id="rId16"/>
    <p:sldId id="291" r:id="rId17"/>
    <p:sldId id="302" r:id="rId18"/>
    <p:sldId id="353" r:id="rId19"/>
    <p:sldId id="344" r:id="rId20"/>
    <p:sldId id="268" r:id="rId21"/>
    <p:sldId id="303" r:id="rId22"/>
    <p:sldId id="274" r:id="rId23"/>
    <p:sldId id="272" r:id="rId24"/>
    <p:sldId id="276" r:id="rId25"/>
    <p:sldId id="277" r:id="rId26"/>
    <p:sldId id="279" r:id="rId27"/>
    <p:sldId id="284" r:id="rId28"/>
    <p:sldId id="310" r:id="rId29"/>
    <p:sldId id="304" r:id="rId30"/>
    <p:sldId id="312" r:id="rId31"/>
    <p:sldId id="313" r:id="rId32"/>
    <p:sldId id="354" r:id="rId33"/>
    <p:sldId id="314" r:id="rId34"/>
    <p:sldId id="308" r:id="rId35"/>
    <p:sldId id="288" r:id="rId36"/>
    <p:sldId id="355" r:id="rId37"/>
    <p:sldId id="285" r:id="rId38"/>
    <p:sldId id="30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36D8"/>
    <a:srgbClr val="333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 autoAdjust="0"/>
    <p:restoredTop sz="91135" autoAdjust="0"/>
  </p:normalViewPr>
  <p:slideViewPr>
    <p:cSldViewPr snapToGrid="0">
      <p:cViewPr varScale="1">
        <p:scale>
          <a:sx n="78" d="100"/>
          <a:sy n="78" d="100"/>
        </p:scale>
        <p:origin x="72" y="5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43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0260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1184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5674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4814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33678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</a:t>
            </a:r>
            <a:r>
              <a:rPr lang="en-US" altLang="ko-KR" dirty="0" smtClean="0"/>
              <a:t>form</a:t>
            </a:r>
            <a:r>
              <a:rPr lang="ko-KR" altLang="en-US" dirty="0" smtClean="0"/>
              <a:t>을 </a:t>
            </a:r>
            <a:r>
              <a:rPr lang="ko-KR" altLang="en-US" dirty="0" smtClean="0"/>
              <a:t>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을 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55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38381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4238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98624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7040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3606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281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FA16-E1FD-5148-AB1D-E997E471B1B2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9164-C2A3-B847-AA65-63484173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LDe-Fp7a_Ik" TargetMode="Externa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ZZzIIcv6BQ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2.wmf"/><Relationship Id="rId4" Type="http://schemas.openxmlformats.org/officeDocument/2006/relationships/package" Target="../embeddings/Microsoft_Word_Document1.docx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b50w?x=1jqt&amp;i=2tig8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F4zp-SKhbV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hyperlink" Target="https://youtu.be/Ldk44WWhGwY" TargetMode="External"/><Relationship Id="rId5" Type="http://schemas.openxmlformats.org/officeDocument/2006/relationships/image" Target="../media/image46.wmf"/><Relationship Id="rId4" Type="http://schemas.openxmlformats.org/officeDocument/2006/relationships/package" Target="../embeddings/Microsoft_Word_Document2.docx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ZZzIIcv6BQ" TargetMode="External"/><Relationship Id="rId2" Type="http://schemas.openxmlformats.org/officeDocument/2006/relationships/hyperlink" Target="https://youtu.be/LDe-Fp7a_I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lipart.email" TargetMode="External"/><Relationship Id="rId4" Type="http://schemas.openxmlformats.org/officeDocument/2006/relationships/hyperlink" Target="https://youtu.be/Ldk44WWhGw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mldn?x=1jqt&amp;i=2tig8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1-2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994623" y="331689"/>
          <a:ext cx="8912696" cy="562322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658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233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233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949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2548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4985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0703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755306" y="2307858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달다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sweet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75311" y="2314824"/>
            <a:ext cx="21736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맵다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be hot and spicy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455" y="363974"/>
            <a:ext cx="2060392" cy="18517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64005" y="2307006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짜다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salty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20014" y="5146102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시다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sour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95674" y="5109318"/>
            <a:ext cx="15706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맛있다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taste good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47554" y="5087424"/>
            <a:ext cx="14422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맛없다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taste bad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009" y="3196387"/>
            <a:ext cx="1442560" cy="1846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4972" y="3177198"/>
            <a:ext cx="2277446" cy="18630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0700" y="359482"/>
            <a:ext cx="24003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rgbClr val="000090"/>
                </a:solidFill>
              </a:rPr>
              <a:t>맛</a:t>
            </a:r>
            <a:r>
              <a:rPr lang="en-US" altLang="ko-KR" dirty="0"/>
              <a:t> Tastes</a:t>
            </a:r>
            <a:endParaRPr lang="en-US" dirty="0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57962" y="3169155"/>
          <a:ext cx="2435469" cy="278714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35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979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78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150775" y="5160117"/>
            <a:ext cx="13136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쓰다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Taste bitter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9402" y="558361"/>
            <a:ext cx="2336798" cy="153137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909300" y="2019300"/>
            <a:ext cx="8509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crowdpic</a:t>
            </a:r>
            <a:endParaRPr lang="en-US" sz="8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671" y="3439329"/>
            <a:ext cx="2351740" cy="143149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673600" y="4830733"/>
            <a:ext cx="151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@http://</a:t>
            </a:r>
            <a:r>
              <a:rPr lang="en-US" sz="800" dirty="0" err="1"/>
              <a:t>lg-sl.net</a:t>
            </a:r>
            <a:endParaRPr lang="en-US" sz="800" dirty="0"/>
          </a:p>
        </p:txBody>
      </p:sp>
      <p:pic>
        <p:nvPicPr>
          <p:cNvPr id="32" name="Picture 31" descr="Screen Shot 2020-04-26 at 11.16.29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2" y="3291839"/>
            <a:ext cx="1856998" cy="163032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40560" y="4851053"/>
            <a:ext cx="151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clipart.email</a:t>
            </a:r>
            <a:endParaRPr lang="en-US" sz="800" dirty="0"/>
          </a:p>
        </p:txBody>
      </p:sp>
      <p:pic>
        <p:nvPicPr>
          <p:cNvPr id="36" name="Picture 35" descr="Screen Shot 2020-04-26 at 11.22.27 AM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63" y="588819"/>
            <a:ext cx="2481239" cy="152284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773324" y="2032000"/>
            <a:ext cx="8742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clipart.email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1714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2" grpId="0"/>
      <p:bldP spid="23" grpId="0"/>
      <p:bldP spid="24" grpId="0"/>
      <p:bldP spid="25" grpId="0"/>
      <p:bldP spid="9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Screen Shot 2020-05-01 at 9.06.59 AM.png">
            <a:extLst>
              <a:ext uri="{FF2B5EF4-FFF2-40B4-BE49-F238E27FC236}">
                <a16:creationId xmlns="" xmlns:a16="http://schemas.microsoft.com/office/drawing/2014/main" id="{B6C958EE-D482-8544-A06A-8EBB2EB07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2" y="1292352"/>
            <a:ext cx="3985331" cy="4002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773EEFE-7A8D-6C46-8A9B-3507251A99BA}"/>
              </a:ext>
            </a:extLst>
          </p:cNvPr>
          <p:cNvSpPr txBox="1"/>
          <p:nvPr/>
        </p:nvSpPr>
        <p:spPr>
          <a:xfrm>
            <a:off x="4838771" y="2340864"/>
            <a:ext cx="6097453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친구가 무엇을 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자전거를 타요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재미있어요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네</a:t>
            </a:r>
            <a:r>
              <a:rPr lang="en-US" altLang="ko-KR" sz="3600" dirty="0"/>
              <a:t>, </a:t>
            </a:r>
            <a:r>
              <a:rPr lang="ko-KR" altLang="en-US" sz="3600" dirty="0"/>
              <a:t>재미있어요</a:t>
            </a:r>
            <a:r>
              <a:rPr lang="en-US" altLang="ko-KR" sz="3600" dirty="0"/>
              <a:t>.</a:t>
            </a:r>
          </a:p>
          <a:p>
            <a:pPr algn="ctr"/>
            <a:endParaRPr 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5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393630"/>
              </p:ext>
            </p:extLst>
          </p:nvPr>
        </p:nvGraphicFramePr>
        <p:xfrm>
          <a:off x="286744" y="20246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어휘 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특기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Talent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  /    </a:t>
                      </a:r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운동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rgbClr val="7F7F7F"/>
                          </a:solidFill>
                        </a:rPr>
                        <a:t>workout</a:t>
                      </a:r>
                      <a:endParaRPr lang="en-US" sz="2600" b="0" dirty="0">
                        <a:solidFill>
                          <a:srgbClr val="7F7F7F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8824" y="762003"/>
            <a:ext cx="112247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특기</a:t>
            </a:r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83880" y="1332256"/>
          <a:ext cx="11698944" cy="303434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835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08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 descr="Screen Shot 2020-05-01 at 9.06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67" y="1389532"/>
            <a:ext cx="2256116" cy="2156727"/>
          </a:xfrm>
          <a:prstGeom prst="rect">
            <a:avLst/>
          </a:prstGeom>
        </p:spPr>
      </p:pic>
      <p:pic>
        <p:nvPicPr>
          <p:cNvPr id="9" name="Picture 8" descr="Screen Shot 2020-05-01 at 9.06.4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118" y="1392221"/>
            <a:ext cx="2300941" cy="2143611"/>
          </a:xfrm>
          <a:prstGeom prst="rect">
            <a:avLst/>
          </a:prstGeom>
        </p:spPr>
      </p:pic>
      <p:pic>
        <p:nvPicPr>
          <p:cNvPr id="10" name="Picture 9" descr="Screen Shot 2020-05-01 at 9.06.3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161" y="1389532"/>
            <a:ext cx="2247900" cy="2180655"/>
          </a:xfrm>
          <a:prstGeom prst="rect">
            <a:avLst/>
          </a:prstGeom>
        </p:spPr>
      </p:pic>
      <p:pic>
        <p:nvPicPr>
          <p:cNvPr id="11" name="Picture 10" descr="Screen Shot 2020-05-01 at 9.06.2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04" y="1374591"/>
            <a:ext cx="2124261" cy="21242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552" y="3703462"/>
            <a:ext cx="288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그림을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그리다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2870" y="3708400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춤을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추다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47223" y="3708401"/>
            <a:ext cx="2554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노래를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하다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51576" y="3703462"/>
            <a:ext cx="299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</a:rPr>
              <a:t>피아노를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치다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588" y="4482353"/>
            <a:ext cx="33169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그림을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그려요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29932" y="4470399"/>
            <a:ext cx="2507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춤을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춰요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564" y="4473387"/>
            <a:ext cx="27013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노래를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해요</a:t>
            </a:r>
            <a:endParaRPr lang="en-US" sz="3200" dirty="0">
              <a:solidFill>
                <a:srgbClr val="FC028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64918" y="4488328"/>
            <a:ext cx="299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*</a:t>
            </a:r>
            <a:r>
              <a:rPr lang="ko-KR" altLang="en-US" sz="3200" dirty="0"/>
              <a:t>피아노를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C0280"/>
                </a:solidFill>
              </a:rPr>
              <a:t>쳐요</a:t>
            </a:r>
            <a:endParaRPr lang="en-US" sz="32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6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686903"/>
              </p:ext>
            </p:extLst>
          </p:nvPr>
        </p:nvGraphicFramePr>
        <p:xfrm>
          <a:off x="286744" y="20246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 err="1">
                          <a:latin typeface="Arial Black"/>
                          <a:cs typeface="Arial Black"/>
                        </a:rPr>
                        <a:t>어휘복습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특기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Talent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  /    </a:t>
                      </a:r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운동</a:t>
                      </a:r>
                      <a:r>
                        <a:rPr lang="en-US" altLang="ko-KR" sz="2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2600" b="0" dirty="0">
                          <a:solidFill>
                            <a:srgbClr val="7F7F7F"/>
                          </a:solidFill>
                        </a:rPr>
                        <a:t>workout</a:t>
                      </a:r>
                      <a:endParaRPr lang="en-US" sz="2600" b="0" dirty="0">
                        <a:solidFill>
                          <a:srgbClr val="7F7F7F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8823" y="762003"/>
            <a:ext cx="100445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운동</a:t>
            </a:r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8821" y="1362137"/>
          <a:ext cx="11698944" cy="303434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247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835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08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2823" y="3720352"/>
            <a:ext cx="2816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태권도를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하다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7060" y="3738281"/>
            <a:ext cx="326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베드민턴을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치다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164" y="3738282"/>
            <a:ext cx="279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자전거를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타다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56164" y="3738282"/>
            <a:ext cx="2895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테니스를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치다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4" name="Picture 3" descr="Screen Shot 2020-05-01 at 9.06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7" y="1430457"/>
            <a:ext cx="2181412" cy="2190734"/>
          </a:xfrm>
          <a:prstGeom prst="rect">
            <a:avLst/>
          </a:prstGeom>
        </p:spPr>
      </p:pic>
      <p:pic>
        <p:nvPicPr>
          <p:cNvPr id="15" name="Picture 14" descr="Screen Shot 2020-05-01 at 9.06.5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95" y="1419413"/>
            <a:ext cx="2172792" cy="2182157"/>
          </a:xfrm>
          <a:prstGeom prst="rect">
            <a:avLst/>
          </a:prstGeom>
        </p:spPr>
      </p:pic>
      <p:pic>
        <p:nvPicPr>
          <p:cNvPr id="16" name="Picture 15" descr="Screen Shot 2020-05-01 at 9.06.5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20" y="1434354"/>
            <a:ext cx="2170241" cy="2124261"/>
          </a:xfrm>
          <a:prstGeom prst="rect">
            <a:avLst/>
          </a:prstGeom>
        </p:spPr>
      </p:pic>
      <p:pic>
        <p:nvPicPr>
          <p:cNvPr id="17" name="Picture 16" descr="Screen Shot 2020-05-01 at 9.07.04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647" y="1451909"/>
            <a:ext cx="2121647" cy="21216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4039" y="4535351"/>
            <a:ext cx="296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태권도를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해요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1957" y="4533152"/>
            <a:ext cx="332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베드민턴을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쳐요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3135" y="4506062"/>
            <a:ext cx="296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자전거를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타요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43796" y="4494305"/>
            <a:ext cx="2697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*</a:t>
            </a:r>
            <a:r>
              <a:rPr lang="ko-KR" altLang="en-US" sz="2800" dirty="0"/>
              <a:t>테니스를</a:t>
            </a:r>
            <a:r>
              <a:rPr lang="en-US" altLang="ko-KR" sz="2800" dirty="0"/>
              <a:t> </a:t>
            </a:r>
            <a:r>
              <a:rPr lang="ko-KR" altLang="en-US" sz="2800" dirty="0">
                <a:solidFill>
                  <a:srgbClr val="FC0280"/>
                </a:solidFill>
              </a:rPr>
              <a:t>쳐요</a:t>
            </a:r>
            <a:endParaRPr lang="en-US" sz="28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68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="" xmlns:a16="http://schemas.microsoft.com/office/drawing/2014/main" id="{0D6B0DC1-0D65-FD4C-BA75-CE1021B17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262" y="39286"/>
            <a:ext cx="6440519" cy="5953492"/>
          </a:xfrm>
          <a:prstGeom prst="rect">
            <a:avLst/>
          </a:prstGeom>
        </p:spPr>
      </p:pic>
      <p:cxnSp>
        <p:nvCxnSpPr>
          <p:cNvPr id="3" name="Straight Connector 2"/>
          <p:cNvCxnSpPr>
            <a:cxnSpLocks/>
          </p:cNvCxnSpPr>
          <p:nvPr/>
        </p:nvCxnSpPr>
        <p:spPr>
          <a:xfrm>
            <a:off x="4736050" y="1865178"/>
            <a:ext cx="2110322" cy="1150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4736050" y="3016032"/>
            <a:ext cx="2150011" cy="22620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4736050" y="1894942"/>
            <a:ext cx="2150011" cy="2291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736050" y="4166887"/>
            <a:ext cx="1805854" cy="11310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99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8B5F051-9071-A64E-B00E-98DAAAFB9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2" y="1489262"/>
            <a:ext cx="11624990" cy="33387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51051" y="4068947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춤을 춰요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5136" y="4079460"/>
            <a:ext cx="2511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태권도를 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57450" y="4114789"/>
            <a:ext cx="261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그림을 그려요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BF24318-1029-B046-AC68-F9099F3B2516}"/>
              </a:ext>
            </a:extLst>
          </p:cNvPr>
          <p:cNvSpPr txBox="1"/>
          <p:nvPr/>
        </p:nvSpPr>
        <p:spPr>
          <a:xfrm>
            <a:off x="6340890" y="4073335"/>
            <a:ext cx="3010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배</a:t>
            </a:r>
            <a:r>
              <a:rPr lang="ko-KR" altLang="en-US" sz="2800" dirty="0" smtClean="0">
                <a:solidFill>
                  <a:srgbClr val="FF0000"/>
                </a:solidFill>
              </a:rPr>
              <a:t>드민턴을 </a:t>
            </a:r>
            <a:r>
              <a:rPr lang="ko-KR" altLang="en-US" sz="2800" dirty="0">
                <a:solidFill>
                  <a:srgbClr val="FF0000"/>
                </a:solidFill>
              </a:rPr>
              <a:t>쳐요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6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="" xmlns:a16="http://schemas.microsoft.com/office/drawing/2014/main" id="{36DE934A-CD19-9B43-B234-884101B7A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147439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 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</a:t>
                      </a:r>
                      <a:r>
                        <a:rPr lang="en-US" sz="2600" baseline="0" dirty="0" smtClean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 smtClean="0">
                          <a:solidFill>
                            <a:srgbClr val="000090"/>
                          </a:solidFill>
                        </a:rPr>
                        <a:t>지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않다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</a:t>
                      </a:r>
                      <a:r>
                        <a:rPr lang="en-US" sz="2600" dirty="0">
                          <a:solidFill>
                            <a:srgbClr val="000090"/>
                          </a:solidFill>
                        </a:rPr>
                        <a:t>Negation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56D7C0-5826-234A-B7F3-B4422B793058}"/>
              </a:ext>
            </a:extLst>
          </p:cNvPr>
          <p:cNvSpPr txBox="1"/>
          <p:nvPr/>
        </p:nvSpPr>
        <p:spPr>
          <a:xfrm>
            <a:off x="2133600" y="865632"/>
            <a:ext cx="712012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오늘은 공원에 가</a:t>
            </a:r>
            <a:r>
              <a:rPr lang="ko-KR" altLang="en-US" sz="2800" dirty="0">
                <a:solidFill>
                  <a:srgbClr val="F236D8"/>
                </a:solidFill>
              </a:rPr>
              <a:t>지 않아요</a:t>
            </a:r>
            <a:r>
              <a:rPr lang="en-US" altLang="ko-KR" sz="2800" dirty="0" smtClean="0"/>
              <a:t>. (=</a:t>
            </a:r>
            <a:r>
              <a:rPr lang="ko-KR" altLang="en-US" sz="2800" dirty="0"/>
              <a:t>안 가요</a:t>
            </a:r>
            <a:r>
              <a:rPr lang="en-US" altLang="ko-KR" sz="2800" dirty="0"/>
              <a:t>)</a:t>
            </a:r>
          </a:p>
          <a:p>
            <a:r>
              <a:rPr lang="ko-KR" altLang="en-US" sz="2800" dirty="0"/>
              <a:t>한국어가 어렵</a:t>
            </a:r>
            <a:r>
              <a:rPr lang="ko-KR" altLang="en-US" sz="2800" dirty="0">
                <a:solidFill>
                  <a:srgbClr val="F236D8"/>
                </a:solidFill>
              </a:rPr>
              <a:t>지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236D8"/>
                </a:solidFill>
              </a:rPr>
              <a:t>않아요</a:t>
            </a:r>
            <a:r>
              <a:rPr lang="en-US" altLang="ko-KR" sz="2800" dirty="0" smtClean="0">
                <a:solidFill>
                  <a:srgbClr val="F236D8"/>
                </a:solidFill>
              </a:rPr>
              <a:t>. </a:t>
            </a:r>
            <a:r>
              <a:rPr lang="en-US" altLang="ko-KR" sz="2800" dirty="0" smtClean="0"/>
              <a:t>(=</a:t>
            </a:r>
            <a:r>
              <a:rPr lang="ko-KR" altLang="en-US" sz="2800" dirty="0"/>
              <a:t>안 어려워요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104029B-2776-DA42-A854-B555DDB128F2}"/>
              </a:ext>
            </a:extLst>
          </p:cNvPr>
          <p:cNvSpPr txBox="1"/>
          <p:nvPr/>
        </p:nvSpPr>
        <p:spPr>
          <a:xfrm>
            <a:off x="3308234" y="4786437"/>
            <a:ext cx="5575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비빔밥이</a:t>
            </a:r>
            <a:r>
              <a:rPr lang="en-US" altLang="ko-KR" sz="2400" dirty="0"/>
              <a:t> </a:t>
            </a:r>
            <a:r>
              <a:rPr lang="ko-KR" altLang="en-US" sz="2400" dirty="0"/>
              <a:t>맵</a:t>
            </a:r>
            <a:r>
              <a:rPr lang="ko-KR" altLang="en-US" sz="2400" dirty="0">
                <a:solidFill>
                  <a:srgbClr val="FF0000"/>
                </a:solidFill>
              </a:rPr>
              <a:t>지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않아요</a:t>
            </a:r>
            <a:r>
              <a:rPr lang="en-US" altLang="ko-KR" sz="2400" dirty="0"/>
              <a:t>. (=</a:t>
            </a:r>
            <a:r>
              <a:rPr lang="ko-KR" altLang="en-US" sz="2400" dirty="0">
                <a:solidFill>
                  <a:srgbClr val="3366FF"/>
                </a:solidFill>
              </a:rPr>
              <a:t>안</a:t>
            </a:r>
            <a:r>
              <a:rPr lang="en-US" altLang="ko-KR" sz="2400" dirty="0"/>
              <a:t> </a:t>
            </a:r>
            <a:r>
              <a:rPr lang="ko-KR" altLang="en-US" sz="2400" dirty="0"/>
              <a:t>매워요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41B607A-584F-B144-ACF6-D34B4E2FC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885" y="2205402"/>
            <a:ext cx="3083203" cy="233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BF2D1C0-4078-5F43-B8E6-51CD3332F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29" y="95601"/>
            <a:ext cx="7342561" cy="60873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5045" y="3585512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어렵지 </a:t>
            </a:r>
            <a:r>
              <a:rPr lang="ko-KR" altLang="en-US" dirty="0" smtClean="0">
                <a:solidFill>
                  <a:srgbClr val="FF0000"/>
                </a:solidFill>
              </a:rPr>
              <a:t>않아요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62370" y="448411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타지 </a:t>
            </a:r>
            <a:r>
              <a:rPr lang="ko-KR" altLang="en-US" dirty="0" smtClean="0">
                <a:solidFill>
                  <a:srgbClr val="FF0000"/>
                </a:solidFill>
              </a:rPr>
              <a:t>않아요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53198" y="5507886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오지 </a:t>
            </a:r>
            <a:r>
              <a:rPr lang="ko-KR" altLang="en-US" dirty="0" smtClean="0">
                <a:solidFill>
                  <a:srgbClr val="FF0000"/>
                </a:solidFill>
              </a:rPr>
              <a:t>않아요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5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299615"/>
              </p:ext>
            </p:extLst>
          </p:nvPr>
        </p:nvGraphicFramePr>
        <p:xfrm>
          <a:off x="176043" y="135908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 err="1"/>
                        <a:t>문법복습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4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4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 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The clausal </a:t>
                      </a:r>
                      <a:r>
                        <a:rPr lang="en-US" sz="2600" baseline="0" dirty="0" smtClean="0">
                          <a:solidFill>
                            <a:srgbClr val="000090"/>
                          </a:solidFill>
                        </a:rPr>
                        <a:t>connective</a:t>
                      </a:r>
                      <a:r>
                        <a:rPr lang="en-US" altLang="ko-KR" sz="2800" b="1" dirty="0" smtClean="0"/>
                        <a:t>-</a:t>
                      </a:r>
                      <a:r>
                        <a:rPr lang="en-US" altLang="ko-KR" sz="2800" b="1" dirty="0"/>
                        <a:t>_</a:t>
                      </a:r>
                      <a:endParaRPr lang="en-US" sz="2800" b="1" dirty="0">
                        <a:solidFill>
                          <a:srgbClr val="FF0080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81562" y="789955"/>
            <a:ext cx="10681917" cy="584635"/>
            <a:chOff x="256267" y="789953"/>
            <a:chExt cx="10681917" cy="584635"/>
          </a:xfrm>
        </p:grpSpPr>
        <p:sp>
          <p:nvSpPr>
            <p:cNvPr id="11" name="Rounded Rectangle 10"/>
            <p:cNvSpPr/>
            <p:nvPr/>
          </p:nvSpPr>
          <p:spPr>
            <a:xfrm>
              <a:off x="256267" y="789953"/>
              <a:ext cx="10491867" cy="584635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en-US" altLang="ko-KR" sz="2300" dirty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7529" y="836706"/>
              <a:ext cx="1031065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/>
                <a:t>-</a:t>
              </a:r>
              <a:r>
                <a:rPr lang="ko-KR" altLang="en-US" sz="2000" b="1" dirty="0">
                  <a:solidFill>
                    <a:srgbClr val="FF0080"/>
                  </a:solidFill>
                  <a:latin typeface="나눔고딕"/>
                  <a:ea typeface="나눔고딕"/>
                  <a:cs typeface="나눔고딕"/>
                </a:rPr>
                <a:t>지만</a:t>
              </a:r>
              <a:r>
                <a:rPr lang="ko-KR" altLang="en-US" sz="2000" dirty="0"/>
                <a:t> </a:t>
              </a:r>
              <a:r>
                <a:rPr lang="en-US" altLang="ko-KR" sz="2000" dirty="0"/>
                <a:t>is equivalent to “but” or “although” in English.</a:t>
              </a: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757793"/>
              </p:ext>
            </p:extLst>
          </p:nvPr>
        </p:nvGraphicFramePr>
        <p:xfrm>
          <a:off x="283883" y="1885077"/>
          <a:ext cx="5169648" cy="40913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848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84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44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Dictionary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20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지만</a:t>
                      </a:r>
                      <a:r>
                        <a:rPr lang="en-US" altLang="ko-KR" sz="2000" b="1" baseline="0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 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좋아하다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좋아하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작다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작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재미있다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재미있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쉽다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쉽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4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잘하다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잘하</a:t>
                      </a:r>
                      <a:r>
                        <a:rPr lang="ko-KR" altLang="en-US" sz="2000" b="1" dirty="0">
                          <a:solidFill>
                            <a:srgbClr val="FC0280"/>
                          </a:solidFill>
                        </a:rPr>
                        <a:t>지만</a:t>
                      </a:r>
                      <a:endParaRPr lang="en-US" sz="2000" b="1" dirty="0">
                        <a:solidFill>
                          <a:srgbClr val="FC028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 descr="IMG_6123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57" y="1875117"/>
            <a:ext cx="1809751" cy="2413000"/>
          </a:xfrm>
          <a:prstGeom prst="rect">
            <a:avLst/>
          </a:prstGeom>
        </p:spPr>
      </p:pic>
      <p:pic>
        <p:nvPicPr>
          <p:cNvPr id="7" name="Picture 6" descr="IMG_4846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29" y="1882586"/>
            <a:ext cx="1807883" cy="2410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86824" y="4572000"/>
            <a:ext cx="20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겨울은 </a:t>
            </a:r>
            <a:r>
              <a:rPr lang="ko-KR" altLang="en-US" sz="2000" dirty="0" smtClean="0"/>
              <a:t>추워요</a:t>
            </a:r>
            <a:r>
              <a:rPr lang="en-US" altLang="ko-KR" sz="2000" dirty="0" smtClean="0"/>
              <a:t>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008472" y="4557061"/>
            <a:ext cx="125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C0280"/>
                </a:solidFill>
              </a:rPr>
              <a:t>하지만</a:t>
            </a:r>
            <a:endParaRPr lang="en-US" sz="2400" b="1" dirty="0">
              <a:solidFill>
                <a:srgbClr val="FC028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11342" y="4545106"/>
            <a:ext cx="20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여름은 </a:t>
            </a:r>
            <a:r>
              <a:rPr lang="ko-KR" altLang="en-US" sz="2000" dirty="0" smtClean="0"/>
              <a:t>더워요</a:t>
            </a:r>
            <a:r>
              <a:rPr lang="en-US" altLang="ko-KR" sz="2000" dirty="0" smtClean="0"/>
              <a:t>.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424707" y="5194527"/>
            <a:ext cx="49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겨울은 춥</a:t>
            </a:r>
            <a:r>
              <a:rPr lang="ko-KR" altLang="en-US" sz="2800" b="1" dirty="0">
                <a:solidFill>
                  <a:srgbClr val="FC0280"/>
                </a:solidFill>
              </a:rPr>
              <a:t>지만</a:t>
            </a:r>
            <a:r>
              <a:rPr lang="ko-KR" altLang="en-US" sz="2800" dirty="0"/>
              <a:t> 여름은 더워요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5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128000"/>
              </p:ext>
            </p:extLst>
          </p:nvPr>
        </p:nvGraphicFramePr>
        <p:xfrm>
          <a:off x="271803" y="292108"/>
          <a:ext cx="11697840" cy="7924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 err="1">
                          <a:latin typeface="Arial Black"/>
                          <a:cs typeface="Arial Black"/>
                        </a:rPr>
                        <a:t>문법복습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2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2600" b="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600" b="1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? </a:t>
                      </a:r>
                      <a:r>
                        <a:rPr lang="en-US" altLang="ko-KR" sz="2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This informal</a:t>
                      </a:r>
                      <a:r>
                        <a:rPr lang="en-US" altLang="ko-KR" sz="20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style final ending attached to a verb stem and </a:t>
                      </a:r>
                    </a:p>
                    <a:p>
                      <a:pPr algn="l"/>
                      <a:r>
                        <a:rPr lang="en-US" altLang="ko-KR" sz="20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                                       is used in a conversation with close friends.</a:t>
                      </a:r>
                      <a:endParaRPr lang="en-US" sz="20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280906"/>
              </p:ext>
            </p:extLst>
          </p:nvPr>
        </p:nvGraphicFramePr>
        <p:xfrm>
          <a:off x="366254" y="1515793"/>
          <a:ext cx="8486589" cy="16410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28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288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28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205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 + </a:t>
                      </a:r>
                      <a:r>
                        <a:rPr lang="ko-KR" altLang="en-US" sz="2800" dirty="0"/>
                        <a:t>ㅗ</a:t>
                      </a:r>
                      <a:r>
                        <a:rPr lang="en-US" altLang="ko-KR" sz="2800" dirty="0"/>
                        <a:t>, </a:t>
                      </a:r>
                      <a:r>
                        <a:rPr lang="ko-KR" altLang="en-US" sz="2800" dirty="0"/>
                        <a:t>ㅏ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/>
                        <a:t>V + </a:t>
                      </a:r>
                      <a:r>
                        <a:rPr lang="ko-KR" altLang="en-US" sz="2800" dirty="0"/>
                        <a:t>ㅓ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ㅜ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ㅡ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ㅣ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하다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05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-</a:t>
                      </a:r>
                      <a:r>
                        <a:rPr lang="ko-KR" altLang="en-US" sz="2800" dirty="0"/>
                        <a:t>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-</a:t>
                      </a:r>
                      <a:r>
                        <a:rPr lang="ko-KR" altLang="en-US" sz="2800" dirty="0"/>
                        <a:t>어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해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 descr="104654158_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8" y="3395480"/>
            <a:ext cx="2958353" cy="20859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10861" y="4441617"/>
            <a:ext cx="24354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어디에 </a:t>
            </a:r>
            <a:r>
              <a:rPr lang="ko-KR" altLang="en-US" sz="3200" dirty="0">
                <a:solidFill>
                  <a:srgbClr val="FC0280"/>
                </a:solidFill>
              </a:rPr>
              <a:t>가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놀이터에 </a:t>
            </a:r>
            <a:r>
              <a:rPr lang="ko-KR" altLang="en-US" sz="3200" dirty="0" smtClean="0">
                <a:solidFill>
                  <a:srgbClr val="FC0280"/>
                </a:solidFill>
              </a:rPr>
              <a:t>가</a:t>
            </a:r>
            <a:r>
              <a:rPr lang="en-US" altLang="ko-KR" sz="3200" dirty="0" smtClean="0">
                <a:solidFill>
                  <a:srgbClr val="FC0280"/>
                </a:solidFill>
              </a:rPr>
              <a:t>.</a:t>
            </a:r>
            <a:r>
              <a:rPr lang="ko-KR" altLang="en-US" sz="3200" dirty="0" smtClean="0"/>
              <a:t> </a:t>
            </a:r>
            <a:endParaRPr lang="en-US" sz="3200" dirty="0"/>
          </a:p>
        </p:txBody>
      </p:sp>
      <p:pic>
        <p:nvPicPr>
          <p:cNvPr id="11" name="Picture 10" descr="106022315_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887" y="3385532"/>
            <a:ext cx="3141956" cy="20958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852843" y="4309411"/>
            <a:ext cx="2954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지금 뭐</a:t>
            </a:r>
            <a:r>
              <a:rPr lang="ko-KR" altLang="en-US" sz="3200" dirty="0">
                <a:solidFill>
                  <a:srgbClr val="FC0280"/>
                </a:solidFill>
              </a:rPr>
              <a:t>해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 smtClean="0"/>
              <a:t>모래 놀이를 </a:t>
            </a:r>
            <a:r>
              <a:rPr lang="ko-KR" altLang="en-US" sz="3200" dirty="0" smtClean="0">
                <a:solidFill>
                  <a:srgbClr val="FC0280"/>
                </a:solidFill>
              </a:rPr>
              <a:t>해</a:t>
            </a:r>
            <a:r>
              <a:rPr lang="en-US" altLang="ko-KR" sz="3200" dirty="0" smtClean="0">
                <a:solidFill>
                  <a:srgbClr val="FC0280"/>
                </a:solidFill>
              </a:rPr>
              <a:t>.</a:t>
            </a:r>
            <a:endParaRPr lang="en-US" altLang="ko-KR" sz="3200" dirty="0">
              <a:solidFill>
                <a:srgbClr val="FC028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5850" y="5429455"/>
            <a:ext cx="2249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@123rf.com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33764" y="5408136"/>
            <a:ext cx="2249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@123rf.com</a:t>
            </a:r>
          </a:p>
        </p:txBody>
      </p:sp>
    </p:spTree>
    <p:extLst>
      <p:ext uri="{BB962C8B-B14F-4D97-AF65-F5344CB8AC3E}">
        <p14:creationId xmlns:p14="http://schemas.microsoft.com/office/powerpoint/2010/main" val="57981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group of people posing for the camera&#10;&#10;Description automatically generated">
            <a:extLst>
              <a:ext uri="{FF2B5EF4-FFF2-40B4-BE49-F238E27FC236}">
                <a16:creationId xmlns="" xmlns:a16="http://schemas.microsoft.com/office/drawing/2014/main" id="{44E470C6-A9CA-7D41-ACE1-0FBA69F24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00" y="158495"/>
            <a:ext cx="7012944" cy="589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2233129-492C-6744-A740-6BFE48335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58" y="151638"/>
            <a:ext cx="9563100" cy="5676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75F429-6742-D443-B2FD-143060ABC15F}"/>
              </a:ext>
            </a:extLst>
          </p:cNvPr>
          <p:cNvSpPr txBox="1"/>
          <p:nvPr/>
        </p:nvSpPr>
        <p:spPr>
          <a:xfrm>
            <a:off x="7351776" y="3515919"/>
            <a:ext cx="1402080" cy="37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236D8"/>
                </a:solidFill>
              </a:rPr>
              <a:t>맵지만</a:t>
            </a:r>
            <a:endParaRPr lang="en-US" dirty="0">
              <a:solidFill>
                <a:srgbClr val="F236D8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A34797B-F218-6342-BD6B-17B2D90E5335}"/>
              </a:ext>
            </a:extLst>
          </p:cNvPr>
          <p:cNvSpPr txBox="1"/>
          <p:nvPr/>
        </p:nvSpPr>
        <p:spPr>
          <a:xfrm>
            <a:off x="7351776" y="4864608"/>
            <a:ext cx="1402080" cy="37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236D8"/>
                </a:solidFill>
              </a:rPr>
              <a:t>갔지만</a:t>
            </a:r>
            <a:endParaRPr lang="en-US" dirty="0">
              <a:solidFill>
                <a:srgbClr val="F236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69273E04-B4FD-1C4C-B9A6-BBE9BF1FF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9" y="0"/>
            <a:ext cx="6843562" cy="5925312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7376EBC-3BF4-C645-99F5-D6E33C937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592" y="2962656"/>
            <a:ext cx="5911358" cy="30983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5A5692A-C027-6242-A25D-D74F163CD767}"/>
              </a:ext>
            </a:extLst>
          </p:cNvPr>
          <p:cNvSpPr txBox="1"/>
          <p:nvPr/>
        </p:nvSpPr>
        <p:spPr>
          <a:xfrm>
            <a:off x="6693408" y="881162"/>
            <a:ext cx="5010912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/>
              <a:t>＇</a:t>
            </a:r>
            <a:r>
              <a:rPr lang="ko-KR" altLang="en-US" sz="2000" dirty="0">
                <a:hlinkClick r:id="rId5"/>
              </a:rPr>
              <a:t>스무고개</a:t>
            </a:r>
            <a:r>
              <a:rPr lang="en-US" altLang="ko-KR" sz="2000" dirty="0"/>
              <a:t>’</a:t>
            </a:r>
            <a:r>
              <a:rPr lang="ko-KR" altLang="en-US" sz="2000" dirty="0"/>
              <a:t> 게임하는 영상을 </a:t>
            </a:r>
            <a:r>
              <a:rPr lang="ko-KR" altLang="en-US" sz="2000" dirty="0" smtClean="0"/>
              <a:t>같이 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8" name="Left Arrow 17">
            <a:extLst>
              <a:ext uri="{FF2B5EF4-FFF2-40B4-BE49-F238E27FC236}">
                <a16:creationId xmlns="" xmlns:a16="http://schemas.microsoft.com/office/drawing/2014/main" id="{460B17FE-456A-0E4D-B650-45871967D226}"/>
              </a:ext>
            </a:extLst>
          </p:cNvPr>
          <p:cNvSpPr/>
          <p:nvPr/>
        </p:nvSpPr>
        <p:spPr>
          <a:xfrm rot="2165301">
            <a:off x="7632190" y="1299295"/>
            <a:ext cx="585216" cy="7193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5533015-6347-5A48-A9E6-6A6CF1F8858E}"/>
              </a:ext>
            </a:extLst>
          </p:cNvPr>
          <p:cNvSpPr txBox="1"/>
          <p:nvPr/>
        </p:nvSpPr>
        <p:spPr>
          <a:xfrm>
            <a:off x="8191627" y="1671998"/>
            <a:ext cx="201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여기를 누르세요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35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401" y="1340410"/>
            <a:ext cx="190978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C34A399-A085-1742-993E-44BE144449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29" y="0"/>
            <a:ext cx="5894339" cy="6150615"/>
          </a:xfrm>
          <a:prstGeom prst="rect">
            <a:avLst/>
          </a:prstGeom>
        </p:spPr>
      </p:pic>
      <p:pic>
        <p:nvPicPr>
          <p:cNvPr id="8" name="Track 035" descr="Track 035">
            <a:hlinkClick r:id="" action="ppaction://media"/>
            <a:extLst>
              <a:ext uri="{FF2B5EF4-FFF2-40B4-BE49-F238E27FC236}">
                <a16:creationId xmlns="" xmlns:a16="http://schemas.microsoft.com/office/drawing/2014/main" id="{0381BCB5-9979-4D47-8355-4F499B776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7070" y="1699759"/>
            <a:ext cx="812800" cy="812800"/>
          </a:xfrm>
          <a:prstGeom prst="rect">
            <a:avLst/>
          </a:prstGeom>
          <a:solidFill>
            <a:srgbClr val="F236D8"/>
          </a:solidFill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78C3E1F7-E521-6046-A234-C9B4BD803A94}"/>
              </a:ext>
            </a:extLst>
          </p:cNvPr>
          <p:cNvCxnSpPr/>
          <p:nvPr/>
        </p:nvCxnSpPr>
        <p:spPr>
          <a:xfrm>
            <a:off x="5104435" y="1932972"/>
            <a:ext cx="1956122" cy="256958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78437B5C-E5A8-B748-8061-755B7EB11C42}"/>
              </a:ext>
            </a:extLst>
          </p:cNvPr>
          <p:cNvCxnSpPr/>
          <p:nvPr/>
        </p:nvCxnSpPr>
        <p:spPr>
          <a:xfrm>
            <a:off x="5117939" y="3160461"/>
            <a:ext cx="1956122" cy="256958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F6DA13BE-FBA2-314C-A298-AE1AAA462FC3}"/>
              </a:ext>
            </a:extLst>
          </p:cNvPr>
          <p:cNvCxnSpPr>
            <a:cxnSpLocks/>
          </p:cNvCxnSpPr>
          <p:nvPr/>
        </p:nvCxnSpPr>
        <p:spPr>
          <a:xfrm flipV="1">
            <a:off x="5090931" y="1932972"/>
            <a:ext cx="1969626" cy="256958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F8E48FDA-B416-E841-8082-97C227C63D71}"/>
              </a:ext>
            </a:extLst>
          </p:cNvPr>
          <p:cNvCxnSpPr>
            <a:cxnSpLocks/>
          </p:cNvCxnSpPr>
          <p:nvPr/>
        </p:nvCxnSpPr>
        <p:spPr>
          <a:xfrm flipV="1">
            <a:off x="5090931" y="3160461"/>
            <a:ext cx="1996634" cy="256958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48625" y="1152071"/>
            <a:ext cx="183908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옆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E08F204-A7A6-2945-B460-A178BC6FD9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" y="2322863"/>
            <a:ext cx="11749798" cy="33371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88732" y="3745105"/>
            <a:ext cx="3800901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어려워요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7777" y="4537774"/>
            <a:ext cx="5389935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맵지만 맛있어요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8" name="Track 036" descr="Track 036">
            <a:hlinkClick r:id="" action="ppaction://media"/>
            <a:extLst>
              <a:ext uri="{FF2B5EF4-FFF2-40B4-BE49-F238E27FC236}">
                <a16:creationId xmlns="" xmlns:a16="http://schemas.microsoft.com/office/drawing/2014/main" id="{FCDA215D-0225-6F42-B2DB-9DF49D32A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7002" y="791608"/>
            <a:ext cx="812800" cy="812800"/>
          </a:xfrm>
          <a:prstGeom prst="rect">
            <a:avLst/>
          </a:prstGeom>
          <a:solidFill>
            <a:srgbClr val="F236D8"/>
          </a:solidFill>
        </p:spPr>
      </p:pic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04BDF85-48FD-9748-90CA-B02EE3345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" y="73667"/>
            <a:ext cx="6883672" cy="4981957"/>
          </a:xfrm>
          <a:prstGeom prst="rect">
            <a:avLst/>
          </a:prstGeom>
        </p:spPr>
      </p:pic>
      <p:pic>
        <p:nvPicPr>
          <p:cNvPr id="8" name="Picture 7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C26EEB3F-C8E9-8649-8B06-2BEAC33A61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536" y="1322867"/>
            <a:ext cx="5175894" cy="4032952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>
            <a:off x="7779715" y="2547822"/>
            <a:ext cx="2144378" cy="14844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>
          <a:xfrm flipV="1">
            <a:off x="7775126" y="1904357"/>
            <a:ext cx="2144378" cy="3714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 flipV="1">
            <a:off x="7882059" y="2857320"/>
            <a:ext cx="2037445" cy="14847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4BE6E810-998A-A640-A138-42F485AB4C94}"/>
              </a:ext>
            </a:extLst>
          </p:cNvPr>
          <p:cNvCxnSpPr>
            <a:cxnSpLocks/>
          </p:cNvCxnSpPr>
          <p:nvPr/>
        </p:nvCxnSpPr>
        <p:spPr>
          <a:xfrm>
            <a:off x="7985316" y="4364943"/>
            <a:ext cx="1830929" cy="4135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C15E698-4023-E149-9FD4-C44309DBC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778" y="0"/>
            <a:ext cx="7188443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0057" y="928902"/>
            <a:ext cx="3803287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hlinkClick r:id="rId3"/>
              </a:rPr>
              <a:t>붉은 악마 </a:t>
            </a:r>
            <a:r>
              <a:rPr lang="ko-KR" altLang="en-US" sz="2800" dirty="0"/>
              <a:t>역대 </a:t>
            </a:r>
            <a:r>
              <a:rPr lang="ko-KR" altLang="en-US" sz="2800" dirty="0" err="1"/>
              <a:t>응원곡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950057" y="1741509"/>
            <a:ext cx="4510340" cy="276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‘</a:t>
            </a:r>
            <a:r>
              <a:rPr lang="ko-KR" altLang="en-US" sz="1200" dirty="0"/>
              <a:t>붉은 악마</a:t>
            </a:r>
            <a:r>
              <a:rPr lang="en-US" altLang="ko-KR" sz="1200" dirty="0"/>
              <a:t>’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누르면 노래를</a:t>
            </a:r>
            <a:r>
              <a:rPr lang="en-US" altLang="ko-KR" sz="1200" dirty="0" smtClean="0"/>
              <a:t>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수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있습니다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67E1E7B-8DA2-FA40-A9CA-AF7A03FAE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7" y="185195"/>
            <a:ext cx="6168568" cy="5845215"/>
          </a:xfrm>
          <a:prstGeom prst="rect">
            <a:avLst/>
          </a:prstGeom>
        </p:spPr>
      </p:pic>
      <p:pic>
        <p:nvPicPr>
          <p:cNvPr id="9" name="Picture 8" descr="A picture containing food, game&#10;&#10;Description automatically generated">
            <a:extLst>
              <a:ext uri="{FF2B5EF4-FFF2-40B4-BE49-F238E27FC236}">
                <a16:creationId xmlns="" xmlns:a16="http://schemas.microsoft.com/office/drawing/2014/main" id="{196A2512-2681-5846-9E9D-8CA31241A5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115" y="3621827"/>
            <a:ext cx="5490338" cy="238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1875" y="365125"/>
            <a:ext cx="9955079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12</a:t>
            </a:r>
          </a:p>
          <a:p>
            <a:endParaRPr lang="en-US" sz="3600" dirty="0"/>
          </a:p>
          <a:p>
            <a:r>
              <a:rPr lang="ko-KR" altLang="en-US" sz="2000" dirty="0"/>
              <a:t>이곳을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듣고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63588" y="1918694"/>
            <a:ext cx="9923366" cy="4218784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600" dirty="0"/>
              <a:t>나는 초등학교 </a:t>
            </a:r>
            <a:r>
              <a:rPr lang="en-US" altLang="ko-KR" sz="2600" dirty="0"/>
              <a:t>3</a:t>
            </a:r>
            <a:r>
              <a:rPr lang="ko-KR" altLang="en-US" sz="2600" dirty="0"/>
              <a:t>학년 </a:t>
            </a:r>
            <a:r>
              <a:rPr lang="ko-KR" altLang="en-US" sz="2600" dirty="0" err="1"/>
              <a:t>김영준이에요</a:t>
            </a:r>
            <a:r>
              <a:rPr lang="en-US" altLang="ko-KR" sz="26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600" dirty="0"/>
              <a:t>서울에 살아요</a:t>
            </a:r>
            <a:r>
              <a:rPr lang="en-US" altLang="ko-KR" sz="26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600" dirty="0"/>
              <a:t>나는 매일 아침 일곱 시에 일어나요</a:t>
            </a:r>
            <a:r>
              <a:rPr lang="en-US" altLang="ko-KR" sz="2600" dirty="0"/>
              <a:t>. </a:t>
            </a:r>
            <a:r>
              <a:rPr lang="ko-KR" altLang="en-US" sz="2600" dirty="0"/>
              <a:t>세수하고 아침을 먹고 이를 닦고 학교에 가요</a:t>
            </a:r>
            <a:r>
              <a:rPr lang="en-US" altLang="ko-KR" sz="2600" dirty="0"/>
              <a:t>. </a:t>
            </a:r>
            <a:r>
              <a:rPr lang="ko-KR" altLang="en-US" sz="2600" dirty="0"/>
              <a:t>학교에 여덟 시 반까지 가야 돼요</a:t>
            </a:r>
            <a:r>
              <a:rPr lang="en-US" altLang="ko-KR" sz="2600" dirty="0"/>
              <a:t>.  </a:t>
            </a:r>
            <a:r>
              <a:rPr lang="ko-KR" altLang="en-US" sz="2600" dirty="0"/>
              <a:t>학교에서 열심히 공부해요</a:t>
            </a:r>
            <a:r>
              <a:rPr lang="en-US" altLang="ko-KR" sz="2600" dirty="0"/>
              <a:t>. </a:t>
            </a:r>
            <a:r>
              <a:rPr lang="ko-KR" altLang="en-US" sz="2600" dirty="0"/>
              <a:t>두 시에 집에 와요</a:t>
            </a:r>
            <a:r>
              <a:rPr lang="en-US" altLang="ko-KR" sz="26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600" dirty="0"/>
              <a:t>집에서 간식을 먹고 숙제를 해요</a:t>
            </a:r>
            <a:r>
              <a:rPr lang="en-US" altLang="ko-KR" sz="2600" dirty="0"/>
              <a:t>. </a:t>
            </a:r>
            <a:r>
              <a:rPr lang="ko-KR" altLang="en-US" sz="2600" dirty="0"/>
              <a:t>그리고 친구하고 같이 집이나 놀이터에서 놀아요</a:t>
            </a:r>
            <a:r>
              <a:rPr lang="en-US" altLang="ko-KR" sz="2600" dirty="0"/>
              <a:t>.</a:t>
            </a: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0382" y="271816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이곳을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 smtClean="0">
                <a:solidFill>
                  <a:srgbClr val="0000FF"/>
                </a:solidFill>
              </a:rPr>
              <a:t>.</a:t>
            </a:r>
            <a:endParaRPr lang="en-US" altLang="ko-KR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487" y="2110071"/>
            <a:ext cx="1124502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나는 받아쓰기가 무섭다</a:t>
            </a:r>
            <a:r>
              <a:rPr lang="en-US" altLang="ko-KR" sz="2400" dirty="0"/>
              <a:t>.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>잘하려고 엄마랑 몇 번이나 연습을 하는데도 잘 되지 않는다</a:t>
            </a:r>
            <a:r>
              <a:rPr lang="en-US" altLang="ko-KR" sz="2400" dirty="0"/>
              <a:t>.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>아무리 잘 생각을 해도 답은 생각이 </a:t>
            </a:r>
            <a:r>
              <a:rPr lang="ko-KR" altLang="en-US" sz="2400" dirty="0" smtClean="0"/>
              <a:t>안 나고 </a:t>
            </a:r>
            <a:r>
              <a:rPr lang="ko-KR" altLang="en-US" sz="2400" dirty="0"/>
              <a:t>글씨도 비뚤비뚤 이상하게 써진다</a:t>
            </a:r>
            <a:r>
              <a:rPr lang="en-US" altLang="ko-KR" sz="2400" dirty="0"/>
              <a:t>.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>오늘 오후에 선생님께서 내일 받아쓰기를 할 거라고 말씀하셨다</a:t>
            </a:r>
            <a:r>
              <a:rPr lang="en-US" altLang="ko-KR" sz="2400" dirty="0"/>
              <a:t>.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>내 마음이 자꾸 떨린다</a:t>
            </a:r>
            <a:r>
              <a:rPr lang="en-US" altLang="ko-KR" sz="2400" dirty="0"/>
              <a:t>. 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>내일은 잘할 수 있을까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="" xmlns:a16="http://schemas.microsoft.com/office/drawing/2014/main" id="{3D574F39-E5C1-D345-9B58-7ED07C7A46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0251447"/>
              </p:ext>
            </p:extLst>
          </p:nvPr>
        </p:nvGraphicFramePr>
        <p:xfrm>
          <a:off x="115888" y="477838"/>
          <a:ext cx="128270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Document" showAsIcon="1" r:id="rId4" imgW="914400" imgH="781200" progId="Word.Document.12">
                  <p:embed/>
                </p:oleObj>
              </mc:Choice>
              <mc:Fallback>
                <p:oleObj name="Document" showAsIcon="1" r:id="rId4" imgW="914400" imgH="78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888" y="477838"/>
                        <a:ext cx="1282700" cy="1096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92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반대말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 smtClean="0"/>
              <a:t>위의</a:t>
            </a:r>
            <a:r>
              <a:rPr lang="en-US" altLang="ko-KR" u="sng" dirty="0" smtClean="0"/>
              <a:t> </a:t>
            </a:r>
            <a:r>
              <a:rPr lang="en-US" altLang="ko-KR" u="sng" dirty="0" err="1" smtClean="0"/>
              <a:t>quizlet</a:t>
            </a:r>
            <a:r>
              <a:rPr lang="ko-KR" altLang="en-US" u="sng" dirty="0" smtClean="0"/>
              <a:t>을</a:t>
            </a:r>
            <a:r>
              <a:rPr lang="en-US" altLang="ko-KR" u="sng" dirty="0" smtClean="0"/>
              <a:t> </a:t>
            </a:r>
            <a:r>
              <a:rPr lang="ko-KR" altLang="en-US" u="sng" dirty="0" smtClean="0"/>
              <a:t>누르면</a:t>
            </a:r>
            <a:r>
              <a:rPr lang="en-US" altLang="ko-KR" u="sng" dirty="0" smtClean="0"/>
              <a:t> </a:t>
            </a:r>
            <a:r>
              <a:rPr lang="en-US" altLang="ko-KR" u="sng" dirty="0" err="1" smtClean="0"/>
              <a:t>quizlet</a:t>
            </a:r>
            <a:r>
              <a:rPr lang="en-US" altLang="ko-KR" u="sng" dirty="0" smtClean="0"/>
              <a:t> site</a:t>
            </a:r>
            <a:r>
              <a:rPr lang="ko-KR" altLang="en-US" u="sng" dirty="0" smtClean="0"/>
              <a:t>로</a:t>
            </a:r>
            <a:r>
              <a:rPr lang="en-US" altLang="ko-KR" u="sng" dirty="0" smtClean="0"/>
              <a:t> </a:t>
            </a:r>
            <a:r>
              <a:rPr lang="ko-KR" altLang="en-US" u="sng" dirty="0" smtClean="0"/>
              <a:t>갈</a:t>
            </a:r>
            <a:r>
              <a:rPr lang="en-US" altLang="ko-KR" u="sng" dirty="0" smtClean="0"/>
              <a:t> </a:t>
            </a:r>
            <a:r>
              <a:rPr lang="ko-KR" altLang="en-US" u="sng" dirty="0" smtClean="0"/>
              <a:t>수</a:t>
            </a:r>
            <a:r>
              <a:rPr lang="en-US" altLang="ko-KR" u="sng" dirty="0" smtClean="0"/>
              <a:t> </a:t>
            </a:r>
            <a:r>
              <a:rPr lang="ko-KR" altLang="en-US" u="sng" dirty="0" smtClean="0"/>
              <a:t>있습니다</a:t>
            </a:r>
            <a:r>
              <a:rPr lang="en-US" altLang="ko-KR" u="sng" dirty="0" smtClean="0"/>
              <a:t>.</a:t>
            </a:r>
            <a:endParaRPr lang="en-US" u="sng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01B60B0-52A6-2E40-8A1C-712F76C4B1F3}"/>
              </a:ext>
            </a:extLst>
          </p:cNvPr>
          <p:cNvSpPr txBox="1"/>
          <p:nvPr/>
        </p:nvSpPr>
        <p:spPr>
          <a:xfrm>
            <a:off x="4414345" y="3715452"/>
            <a:ext cx="289034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hlinkClick r:id="rId4"/>
              </a:rPr>
              <a:t>반대말</a:t>
            </a:r>
            <a:r>
              <a:rPr lang="ko-KR" altLang="en-US" dirty="0"/>
              <a:t> </a:t>
            </a:r>
            <a:r>
              <a:rPr lang="ko-KR" altLang="en-US" dirty="0" smtClean="0"/>
              <a:t>유튜브 </a:t>
            </a:r>
            <a:r>
              <a:rPr lang="ko-KR" altLang="en-US" dirty="0"/>
              <a:t>영상 보기</a:t>
            </a:r>
            <a:endParaRPr lang="en-US" dirty="0"/>
          </a:p>
        </p:txBody>
      </p:sp>
      <p:sp>
        <p:nvSpPr>
          <p:cNvPr id="6" name="Up Arrow 5">
            <a:extLst>
              <a:ext uri="{FF2B5EF4-FFF2-40B4-BE49-F238E27FC236}">
                <a16:creationId xmlns="" xmlns:a16="http://schemas.microsoft.com/office/drawing/2014/main" id="{E549DF04-C761-2841-9240-7D2A0F089077}"/>
              </a:ext>
            </a:extLst>
          </p:cNvPr>
          <p:cNvSpPr/>
          <p:nvPr/>
        </p:nvSpPr>
        <p:spPr>
          <a:xfrm rot="19382764">
            <a:off x="4950373" y="4061657"/>
            <a:ext cx="557048" cy="56755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D675447-80A4-D04E-9F81-EB7B79E38E1C}"/>
              </a:ext>
            </a:extLst>
          </p:cNvPr>
          <p:cNvSpPr txBox="1"/>
          <p:nvPr/>
        </p:nvSpPr>
        <p:spPr>
          <a:xfrm>
            <a:off x="5351912" y="4437097"/>
            <a:ext cx="2222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여기를 누르세요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624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5917233"/>
            <a:ext cx="12192000" cy="94076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</a:t>
            </a:r>
            <a:r>
              <a:rPr kumimoji="0" lang="en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r>
              <a:rPr lang="en-US" altLang="ko-KR" dirty="0"/>
              <a:t> (10, 11</a:t>
            </a:r>
            <a:r>
              <a:rPr lang="ko-KR" altLang="en-US" dirty="0"/>
              <a:t>과</a:t>
            </a:r>
            <a:r>
              <a:rPr lang="en-US" altLang="ko-KR" dirty="0"/>
              <a:t> </a:t>
            </a:r>
            <a:r>
              <a:rPr lang="ko-KR" altLang="en-US" dirty="0"/>
              <a:t>복습입니다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="" xmlns:a16="http://schemas.microsoft.com/office/drawing/2014/main" id="{245FB604-D2E7-2B40-809B-D32EDB0E230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95667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altLang="ko-KR" kern="0"/>
          </a:p>
          <a:p>
            <a:r>
              <a:rPr lang="ko-KR" altLang="en-US" kern="0"/>
              <a:t>우리 친구들은 어떤 운동을 제일 좋아해요</a:t>
            </a:r>
            <a:r>
              <a:rPr lang="en-US" altLang="ko-KR" kern="0"/>
              <a:t>?</a:t>
            </a:r>
          </a:p>
          <a:p>
            <a:endParaRPr lang="en-US" altLang="ko-KR" kern="0"/>
          </a:p>
          <a:p>
            <a:r>
              <a:rPr lang="ko-KR" altLang="en-US" kern="0"/>
              <a:t>그럼</a:t>
            </a:r>
            <a:r>
              <a:rPr lang="en-US" altLang="ko-KR" kern="0"/>
              <a:t> </a:t>
            </a:r>
            <a:r>
              <a:rPr lang="ko-KR" altLang="en-US" kern="0"/>
              <a:t>어떤</a:t>
            </a:r>
            <a:r>
              <a:rPr lang="en-US" altLang="ko-KR" kern="0"/>
              <a:t> </a:t>
            </a:r>
            <a:r>
              <a:rPr lang="ko-KR" altLang="en-US" kern="0"/>
              <a:t>활동을</a:t>
            </a:r>
            <a:r>
              <a:rPr lang="en-US" altLang="ko-KR" kern="0"/>
              <a:t> </a:t>
            </a:r>
            <a:r>
              <a:rPr lang="ko-KR" altLang="en-US" kern="0"/>
              <a:t>제일</a:t>
            </a:r>
            <a:r>
              <a:rPr lang="en-US" altLang="ko-KR" kern="0"/>
              <a:t> </a:t>
            </a:r>
            <a:r>
              <a:rPr lang="ko-KR" altLang="en-US" kern="0"/>
              <a:t>잘해요</a:t>
            </a:r>
            <a:r>
              <a:rPr lang="en-US" altLang="ko-KR" kern="0"/>
              <a:t>?</a:t>
            </a:r>
          </a:p>
          <a:p>
            <a:endParaRPr lang="en-US" altLang="ko-KR" kern="0"/>
          </a:p>
          <a:p>
            <a:r>
              <a:rPr lang="ko-KR" altLang="en-US" kern="0"/>
              <a:t>배우고</a:t>
            </a:r>
            <a:r>
              <a:rPr lang="en-US" altLang="ko-KR" kern="0"/>
              <a:t> </a:t>
            </a:r>
            <a:r>
              <a:rPr lang="ko-KR" altLang="en-US" kern="0"/>
              <a:t>싶은</a:t>
            </a:r>
            <a:r>
              <a:rPr lang="en-US" altLang="ko-KR" kern="0"/>
              <a:t> </a:t>
            </a:r>
            <a:r>
              <a:rPr lang="ko-KR" altLang="en-US" kern="0"/>
              <a:t>운동이나</a:t>
            </a:r>
            <a:r>
              <a:rPr lang="en-US" altLang="ko-KR" kern="0"/>
              <a:t> </a:t>
            </a:r>
            <a:r>
              <a:rPr lang="ko-KR" altLang="en-US" kern="0"/>
              <a:t>활동이</a:t>
            </a:r>
            <a:r>
              <a:rPr lang="en-US" altLang="ko-KR" kern="0"/>
              <a:t> </a:t>
            </a:r>
            <a:r>
              <a:rPr lang="ko-KR" altLang="en-US" kern="0"/>
              <a:t>있나요</a:t>
            </a:r>
            <a:r>
              <a:rPr lang="en-US" altLang="ko-KR" kern="0"/>
              <a:t>?</a:t>
            </a: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5543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EC5A8FD-7B54-644B-9D35-BDCB53098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776" y="215900"/>
            <a:ext cx="6832600" cy="6426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BEE1C9F-374F-DB48-A472-D5FF6A4EE656}"/>
              </a:ext>
            </a:extLst>
          </p:cNvPr>
          <p:cNvSpPr txBox="1"/>
          <p:nvPr/>
        </p:nvSpPr>
        <p:spPr>
          <a:xfrm>
            <a:off x="2129673" y="215900"/>
            <a:ext cx="8472805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작은 씨앗의 꿈</a:t>
            </a:r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284A194-1747-A94D-9827-5ADA2F27E815}"/>
              </a:ext>
            </a:extLst>
          </p:cNvPr>
          <p:cNvSpPr txBox="1"/>
          <p:nvPr/>
        </p:nvSpPr>
        <p:spPr>
          <a:xfrm>
            <a:off x="2949776" y="1226519"/>
            <a:ext cx="68326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000" dirty="0"/>
              <a:t>같이 동화를 읽어 보아요</a:t>
            </a:r>
            <a:r>
              <a:rPr lang="en-US" altLang="ko-KR" sz="2000" dirty="0"/>
              <a:t>.</a:t>
            </a:r>
            <a:r>
              <a:rPr lang="ko-KR" altLang="en-US" sz="2000" dirty="0"/>
              <a:t> 그리고 문제를 풀어 봅시다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424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0E62F39-B93A-4F42-B89E-E8409B3D9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066" y="0"/>
            <a:ext cx="5629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CC801E-26F2-B64D-AB08-734AAED05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320" y="0"/>
            <a:ext cx="6402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7217" y="1277898"/>
            <a:ext cx="1004416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800" dirty="0"/>
              <a:t>문제</a:t>
            </a:r>
            <a:r>
              <a:rPr lang="en-US" altLang="ko-KR" sz="4800" dirty="0"/>
              <a:t> </a:t>
            </a:r>
            <a:r>
              <a:rPr lang="ko-KR" altLang="en-US" sz="4800" dirty="0"/>
              <a:t>풀기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307216" y="2511311"/>
            <a:ext cx="10044163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위의</a:t>
            </a:r>
            <a:r>
              <a:rPr lang="en-US" altLang="ko-KR" sz="3200" dirty="0"/>
              <a:t> </a:t>
            </a:r>
            <a:r>
              <a:rPr lang="en-US" altLang="ko-KR" sz="3200" dirty="0" smtClean="0"/>
              <a:t>‘</a:t>
            </a:r>
            <a:r>
              <a:rPr lang="ko-KR" altLang="en-US" sz="3200" dirty="0" smtClean="0"/>
              <a:t>문제</a:t>
            </a:r>
            <a:r>
              <a:rPr lang="en-US" altLang="ko-KR" sz="3200" dirty="0" smtClean="0"/>
              <a:t> </a:t>
            </a:r>
            <a:r>
              <a:rPr lang="ko-KR" altLang="en-US" sz="3200" dirty="0" smtClean="0"/>
              <a:t>풀기</a:t>
            </a:r>
            <a:r>
              <a:rPr lang="en-US" altLang="ko-KR" sz="3200" dirty="0" smtClean="0"/>
              <a:t>’</a:t>
            </a:r>
            <a:r>
              <a:rPr lang="ko-KR" altLang="en-US" sz="3200" dirty="0" smtClean="0"/>
              <a:t>를</a:t>
            </a:r>
            <a:r>
              <a:rPr lang="en-US" altLang="ko-KR" sz="3200" dirty="0" smtClean="0"/>
              <a:t> </a:t>
            </a:r>
            <a:r>
              <a:rPr lang="ko-KR" altLang="en-US" sz="3200" dirty="0"/>
              <a:t>누르면</a:t>
            </a:r>
            <a:r>
              <a:rPr lang="en-US" altLang="ko-KR" sz="3200" dirty="0"/>
              <a:t> google </a:t>
            </a:r>
            <a:r>
              <a:rPr lang="en-US" altLang="ko-KR" sz="3200" dirty="0" smtClean="0"/>
              <a:t>form</a:t>
            </a:r>
            <a:r>
              <a:rPr lang="ko-KR" altLang="en-US" sz="3200" dirty="0" smtClean="0"/>
              <a:t>으로</a:t>
            </a:r>
            <a:r>
              <a:rPr lang="en-US" altLang="ko-KR" sz="3200" dirty="0" smtClean="0"/>
              <a:t> </a:t>
            </a:r>
            <a:r>
              <a:rPr lang="ko-KR" altLang="en-US" sz="3200" dirty="0"/>
              <a:t>가서</a:t>
            </a:r>
            <a:r>
              <a:rPr lang="en-US" altLang="ko-KR" sz="3200" dirty="0"/>
              <a:t> </a:t>
            </a:r>
            <a:r>
              <a:rPr lang="ko-KR" altLang="en-US" sz="3200" dirty="0"/>
              <a:t>문제를</a:t>
            </a:r>
            <a:r>
              <a:rPr lang="en-US" altLang="ko-KR" sz="3200" dirty="0"/>
              <a:t> </a:t>
            </a:r>
            <a:r>
              <a:rPr lang="ko-KR" altLang="en-US" sz="3200" dirty="0"/>
              <a:t>풀</a:t>
            </a:r>
            <a:r>
              <a:rPr lang="en-US" altLang="ko-KR" sz="3200" dirty="0"/>
              <a:t> </a:t>
            </a:r>
            <a:r>
              <a:rPr lang="ko-KR" altLang="en-US" sz="3200" dirty="0"/>
              <a:t>수</a:t>
            </a:r>
            <a:r>
              <a:rPr lang="en-US" altLang="ko-KR" sz="3200" dirty="0"/>
              <a:t>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="" xmlns:a16="http://schemas.microsoft.com/office/drawing/2014/main" id="{2977A0A0-50F5-574A-87BB-96F6CA9B9C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421054"/>
              </p:ext>
            </p:extLst>
          </p:nvPr>
        </p:nvGraphicFramePr>
        <p:xfrm>
          <a:off x="1243013" y="3951287"/>
          <a:ext cx="1965325" cy="167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Document" showAsIcon="1" r:id="rId4" imgW="914400" imgH="781200" progId="Word.Document.12">
                  <p:embed/>
                </p:oleObj>
              </mc:Choice>
              <mc:Fallback>
                <p:oleObj name="Document" showAsIcon="1" r:id="rId4" imgW="914400" imgH="78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3013" y="3951287"/>
                        <a:ext cx="1965325" cy="167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430B64D-E52A-DB42-8827-6777ABE392D2}"/>
              </a:ext>
            </a:extLst>
          </p:cNvPr>
          <p:cNvSpPr txBox="1"/>
          <p:nvPr/>
        </p:nvSpPr>
        <p:spPr>
          <a:xfrm>
            <a:off x="4027990" y="4143737"/>
            <a:ext cx="384279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hlinkClick r:id="rId6"/>
              </a:rPr>
              <a:t>씨앗</a:t>
            </a:r>
            <a:r>
              <a:rPr lang="ko-KR" altLang="en-US" dirty="0"/>
              <a:t> 동요를 같이 들어 보아요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34257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</a:t>
                      </a:r>
                      <a:r>
                        <a:rPr lang="en-US" altLang="ko-KR" sz="3000" b="1" dirty="0" smtClean="0">
                          <a:latin typeface="+mn-lt"/>
                          <a:cs typeface="Arial Black"/>
                        </a:rPr>
                        <a:t>Workbook)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8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762F42D-46A5-5C49-80F6-8FD5DE161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17" y="93369"/>
            <a:ext cx="6801255" cy="60895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6423" y="4187217"/>
            <a:ext cx="31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27703" y="5466297"/>
            <a:ext cx="31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A6781FC-6673-7E4A-8550-9871C4D21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365250"/>
            <a:ext cx="11607800" cy="4127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C1CB21A-32FC-0C4B-9D76-0A89EEDC838A}"/>
              </a:ext>
            </a:extLst>
          </p:cNvPr>
          <p:cNvSpPr txBox="1"/>
          <p:nvPr/>
        </p:nvSpPr>
        <p:spPr>
          <a:xfrm>
            <a:off x="9676435" y="2474342"/>
            <a:ext cx="142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좋아요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268629D-C418-1F46-8A72-1CFA0FAEE4C5}"/>
              </a:ext>
            </a:extLst>
          </p:cNvPr>
          <p:cNvSpPr txBox="1"/>
          <p:nvPr/>
        </p:nvSpPr>
        <p:spPr>
          <a:xfrm>
            <a:off x="4411883" y="4191965"/>
            <a:ext cx="142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추워요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7C37C93-67C6-0645-AE8B-5BBBB65707BE}"/>
              </a:ext>
            </a:extLst>
          </p:cNvPr>
          <p:cNvSpPr txBox="1"/>
          <p:nvPr/>
        </p:nvSpPr>
        <p:spPr>
          <a:xfrm>
            <a:off x="9737804" y="4191965"/>
            <a:ext cx="142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쉬워요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9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858F042-CD62-B24F-9936-E04E2C52F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10"/>
            <a:ext cx="6507859" cy="3606765"/>
          </a:xfrm>
          <a:prstGeom prst="rect">
            <a:avLst/>
          </a:prstGeom>
        </p:spPr>
      </p:pic>
      <p:pic>
        <p:nvPicPr>
          <p:cNvPr id="11" name="Picture 10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5DCC6A47-0AC5-B542-9093-260FD2422B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5848"/>
            <a:ext cx="5929706" cy="4122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3683" y="2839404"/>
            <a:ext cx="36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2240" y="2466525"/>
            <a:ext cx="36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2DC0BB6-C743-3842-A60A-A59B2BE8D2B5}"/>
              </a:ext>
            </a:extLst>
          </p:cNvPr>
          <p:cNvSpPr txBox="1"/>
          <p:nvPr/>
        </p:nvSpPr>
        <p:spPr>
          <a:xfrm>
            <a:off x="6413268" y="3942872"/>
            <a:ext cx="36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29038E8-0231-AC48-BCA0-ADFF74ACCBF6}"/>
              </a:ext>
            </a:extLst>
          </p:cNvPr>
          <p:cNvSpPr txBox="1"/>
          <p:nvPr/>
        </p:nvSpPr>
        <p:spPr>
          <a:xfrm>
            <a:off x="9282240" y="5364323"/>
            <a:ext cx="36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28245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altLang="ko-KR" sz="1900" dirty="0"/>
              <a:t>Integrated Korean Beginning 2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영어권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범용</a:t>
            </a:r>
            <a:r>
              <a:rPr lang="en-US" altLang="ko-KR" sz="1900" dirty="0"/>
              <a:t>)</a:t>
            </a:r>
          </a:p>
          <a:p>
            <a:r>
              <a:rPr lang="en-US" altLang="ko-KR" sz="1900" dirty="0">
                <a:hlinkClick r:id="rId2"/>
              </a:rPr>
              <a:t>https://youtu.be/LDe-Fp7a_Ik</a:t>
            </a:r>
            <a:endParaRPr lang="en-US" altLang="ko-KR" sz="1900" dirty="0"/>
          </a:p>
          <a:p>
            <a:r>
              <a:rPr lang="en-US" altLang="ko-KR" sz="1900" dirty="0">
                <a:hlinkClick r:id="rId3"/>
              </a:rPr>
              <a:t>https://youtu.be/oZZzIIcv6BQ</a:t>
            </a:r>
            <a:endParaRPr lang="en-US" altLang="ko-KR" sz="1900" dirty="0"/>
          </a:p>
          <a:p>
            <a:r>
              <a:rPr lang="en-US" altLang="ko-KR" sz="1900" dirty="0">
                <a:hlinkClick r:id="rId4"/>
              </a:rPr>
              <a:t>https://youtu.be/Ldk44WWhGwY</a:t>
            </a:r>
            <a:endParaRPr lang="en-US" altLang="ko-KR" sz="1900" dirty="0"/>
          </a:p>
          <a:p>
            <a:r>
              <a:rPr lang="en-US" altLang="ko-KR" sz="1900" dirty="0"/>
              <a:t>https://</a:t>
            </a:r>
            <a:r>
              <a:rPr lang="en-US" altLang="ko-KR" sz="1900" dirty="0" err="1"/>
              <a:t>youtu.be</a:t>
            </a:r>
            <a:r>
              <a:rPr lang="en-US" altLang="ko-KR" sz="1900" dirty="0"/>
              <a:t>/F4zp-SKhbVc</a:t>
            </a:r>
          </a:p>
          <a:p>
            <a:r>
              <a:rPr lang="en-US" sz="1900" dirty="0"/>
              <a:t>Image </a:t>
            </a:r>
            <a:r>
              <a:rPr lang="ko-KR" altLang="en-US" sz="1900" dirty="0"/>
              <a:t>출처</a:t>
            </a:r>
            <a:r>
              <a:rPr lang="en-US" altLang="ko-KR" sz="1900" dirty="0"/>
              <a:t>:</a:t>
            </a:r>
          </a:p>
          <a:p>
            <a:pPr>
              <a:buFont typeface="Wingdings" charset="2"/>
              <a:buChar char="Ø"/>
            </a:pPr>
            <a:r>
              <a:rPr lang="en-US" altLang="ko-KR" sz="1800" dirty="0" smtClean="0"/>
              <a:t>  google.com</a:t>
            </a:r>
            <a:endParaRPr lang="en-US" altLang="ko-KR" sz="1800" dirty="0"/>
          </a:p>
          <a:p>
            <a:pPr marL="114300" indent="0">
              <a:buNone/>
            </a:pPr>
            <a:r>
              <a:rPr lang="ko-KR" altLang="en-US" sz="1800" dirty="0"/>
              <a:t>         </a:t>
            </a:r>
            <a:r>
              <a:rPr lang="en-US" sz="1800" dirty="0" err="1"/>
              <a:t>crowdpic.com</a:t>
            </a:r>
            <a:endParaRPr lang="en-US" sz="1800" dirty="0"/>
          </a:p>
          <a:p>
            <a:pPr marL="114300" indent="0">
              <a:buNone/>
            </a:pPr>
            <a:r>
              <a:rPr lang="en-US" sz="1800" dirty="0"/>
              <a:t>         </a:t>
            </a:r>
            <a:r>
              <a:rPr lang="en-US" sz="1800" dirty="0">
                <a:hlinkClick r:id="rId5"/>
              </a:rPr>
              <a:t>www.clipart.email</a:t>
            </a:r>
            <a:endParaRPr lang="en-US" sz="1800" dirty="0"/>
          </a:p>
          <a:p>
            <a:pPr marL="114300" indent="0">
              <a:buNone/>
            </a:pPr>
            <a:r>
              <a:rPr lang="en-US" sz="1800" dirty="0"/>
              <a:t>         </a:t>
            </a:r>
            <a:r>
              <a:rPr lang="en-US" sz="1800" dirty="0" err="1"/>
              <a:t>Cliparetfree.de</a:t>
            </a:r>
            <a:endParaRPr lang="en-US" sz="1800" dirty="0"/>
          </a:p>
          <a:p>
            <a:pPr>
              <a:buFont typeface="Wingdings" charset="2"/>
              <a:buChar char="Ø"/>
            </a:pPr>
            <a:endParaRPr lang="en-US" altLang="ko-KR" sz="18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7264" y="3932043"/>
            <a:ext cx="2608560" cy="12311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뭐 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 smtClean="0"/>
              <a:t>이야기해요</a:t>
            </a:r>
            <a:r>
              <a:rPr lang="en-US" altLang="ko-KR" sz="2800" dirty="0"/>
              <a:t>.</a:t>
            </a:r>
          </a:p>
          <a:p>
            <a:endParaRPr lang="en-US" dirty="0"/>
          </a:p>
        </p:txBody>
      </p:sp>
      <p:pic>
        <p:nvPicPr>
          <p:cNvPr id="7" name="Picture 6" descr="A group of people looking at a person&#10;&#10;Description automatically generated">
            <a:extLst>
              <a:ext uri="{FF2B5EF4-FFF2-40B4-BE49-F238E27FC236}">
                <a16:creationId xmlns="" xmlns:a16="http://schemas.microsoft.com/office/drawing/2014/main" id="{7C8F5202-79F7-7246-9940-A4CFB0D1F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6" y="722281"/>
            <a:ext cx="4675538" cy="2951226"/>
          </a:xfrm>
          <a:prstGeom prst="rect">
            <a:avLst/>
          </a:prstGeom>
        </p:spPr>
      </p:pic>
      <p:pic>
        <p:nvPicPr>
          <p:cNvPr id="9" name="Picture 8" descr="A group of people posing for the camera&#10;&#10;Description automatically generated">
            <a:extLst>
              <a:ext uri="{FF2B5EF4-FFF2-40B4-BE49-F238E27FC236}">
                <a16:creationId xmlns="" xmlns:a16="http://schemas.microsoft.com/office/drawing/2014/main" id="{9A6BD194-65DA-3945-BCCA-1CD3DAD625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41435"/>
            <a:ext cx="3544233" cy="34210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CC84A37-C67A-2D41-ACA1-006DBE23C454}"/>
              </a:ext>
            </a:extLst>
          </p:cNvPr>
          <p:cNvSpPr txBox="1"/>
          <p:nvPr/>
        </p:nvSpPr>
        <p:spPr>
          <a:xfrm>
            <a:off x="6553200" y="4103386"/>
            <a:ext cx="3934563" cy="1569660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친구들이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 smtClean="0">
                <a:solidFill>
                  <a:srgbClr val="0000FF"/>
                </a:solidFill>
              </a:rPr>
              <a:t>뭘 해요</a:t>
            </a:r>
            <a:r>
              <a:rPr lang="en-US" altLang="ko-KR" sz="24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태권도를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해요</a:t>
            </a:r>
            <a:endParaRPr lang="en-US" altLang="ko-KR" sz="2400" dirty="0">
              <a:solidFill>
                <a:srgbClr val="0000FF"/>
              </a:solidFill>
            </a:endParaRPr>
          </a:p>
          <a:p>
            <a:r>
              <a:rPr lang="ko-KR" altLang="en-US" sz="2400" dirty="0">
                <a:solidFill>
                  <a:srgbClr val="0000FF"/>
                </a:solidFill>
              </a:rPr>
              <a:t>태권도를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수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있어요</a:t>
            </a:r>
            <a:r>
              <a:rPr lang="en-US" altLang="ko-KR" sz="24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400" dirty="0">
                <a:solidFill>
                  <a:srgbClr val="FF0000"/>
                </a:solidFill>
              </a:rPr>
              <a:t>못한다면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배우고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싶어요</a:t>
            </a:r>
            <a:r>
              <a:rPr lang="en-US" altLang="ko-KR" sz="2400" dirty="0">
                <a:solidFill>
                  <a:srgbClr val="FF0000"/>
                </a:solidFill>
              </a:rPr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50" y="3828844"/>
            <a:ext cx="7048500" cy="16619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수영장이에요</a:t>
            </a:r>
            <a:r>
              <a:rPr lang="en-US" altLang="ko-KR" sz="2800" dirty="0"/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맞아요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수영장이에요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수영을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좋아해요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endParaRPr lang="en-US" dirty="0"/>
          </a:p>
        </p:txBody>
      </p:sp>
      <p:pic>
        <p:nvPicPr>
          <p:cNvPr id="2" name="Picture 1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157" y="946242"/>
            <a:ext cx="3721100" cy="218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587628D-6AD7-D744-B47A-7536CE8538BD}"/>
              </a:ext>
            </a:extLst>
          </p:cNvPr>
          <p:cNvSpPr txBox="1"/>
          <p:nvPr/>
        </p:nvSpPr>
        <p:spPr>
          <a:xfrm>
            <a:off x="7290816" y="3050838"/>
            <a:ext cx="15849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Google.com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57945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1749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D51101E-7F1B-1643-AD78-E72F30436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70" y="845803"/>
            <a:ext cx="9537700" cy="527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53985" y="2230452"/>
            <a:ext cx="373957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있습니다</a:t>
            </a:r>
            <a:r>
              <a:rPr lang="en-US" altLang="ko-KR" sz="1400" dirty="0" smtClean="0"/>
              <a:t>.</a:t>
            </a:r>
            <a:endParaRPr lang="en-US" sz="1400" dirty="0"/>
          </a:p>
        </p:txBody>
      </p:sp>
      <p:pic>
        <p:nvPicPr>
          <p:cNvPr id="5" name="Track 034" descr="Track 034">
            <a:hlinkClick r:id="" action="ppaction://media"/>
            <a:extLst>
              <a:ext uri="{FF2B5EF4-FFF2-40B4-BE49-F238E27FC236}">
                <a16:creationId xmlns="" xmlns:a16="http://schemas.microsoft.com/office/drawing/2014/main" id="{5F834A72-423D-AB49-BB45-4DB8A79453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5862" y="977932"/>
            <a:ext cx="812800" cy="812800"/>
          </a:xfrm>
          <a:prstGeom prst="rect">
            <a:avLst/>
          </a:prstGeom>
          <a:solidFill>
            <a:srgbClr val="F236D8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2420AD1-5F66-7E41-A277-B0046ED60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00;p3">
            <a:extLst>
              <a:ext uri="{FF2B5EF4-FFF2-40B4-BE49-F238E27FC236}">
                <a16:creationId xmlns="" xmlns:a16="http://schemas.microsoft.com/office/drawing/2014/main" id="{4B00775B-CA08-C14E-9620-B209C48A02C7}"/>
              </a:ext>
            </a:extLst>
          </p:cNvPr>
          <p:cNvSpPr txBox="1">
            <a:spLocks/>
          </p:cNvSpPr>
          <p:nvPr/>
        </p:nvSpPr>
        <p:spPr>
          <a:xfrm>
            <a:off x="838200" y="920750"/>
            <a:ext cx="10766425" cy="5016500"/>
          </a:xfrm>
          <a:prstGeom prst="rect">
            <a:avLst/>
          </a:prstGeom>
          <a:solidFill>
            <a:srgbClr val="DEEBF7"/>
          </a:solidFill>
          <a:ln w="25400" cap="flat" cmpd="sng" algn="ctr">
            <a:solidFill>
              <a:srgbClr val="4472C4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50800">
              <a:buSzPts val="2800"/>
              <a:buFont typeface="Arial"/>
              <a:buNone/>
            </a:pPr>
            <a:r>
              <a:rPr lang="ko-KR" altLang="en-US" kern="0" dirty="0"/>
              <a:t>본문을 잘 </a:t>
            </a:r>
            <a:r>
              <a:rPr lang="ko-KR" altLang="en-US" kern="0" dirty="0" err="1"/>
              <a:t>읽었나요</a:t>
            </a:r>
            <a:r>
              <a:rPr lang="en-US" altLang="ko-KR" kern="0" dirty="0"/>
              <a:t>? </a:t>
            </a:r>
            <a:endParaRPr lang="ko-KR" altLang="en-US" kern="0" dirty="0">
              <a:solidFill>
                <a:srgbClr val="0000FF"/>
              </a:solidFill>
            </a:endParaRPr>
          </a:p>
          <a:p>
            <a:pPr marL="228600" indent="-50800">
              <a:buSzPts val="2800"/>
              <a:buFont typeface="Arial"/>
              <a:buNone/>
            </a:pPr>
            <a:r>
              <a:rPr lang="ko-KR" altLang="en-US" kern="0" dirty="0">
                <a:solidFill>
                  <a:srgbClr val="0000FF"/>
                </a:solidFill>
              </a:rPr>
              <a:t> </a:t>
            </a: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>
                <a:solidFill>
                  <a:srgbClr val="0000FF"/>
                </a:solidFill>
              </a:rPr>
              <a:t>엄마하고 </a:t>
            </a:r>
            <a:r>
              <a:rPr lang="ko-KR" altLang="en-US" sz="2400" kern="0" dirty="0" err="1">
                <a:solidFill>
                  <a:srgbClr val="0000FF"/>
                </a:solidFill>
              </a:rPr>
              <a:t>민수하고</a:t>
            </a:r>
            <a:r>
              <a:rPr lang="ko-KR" altLang="en-US" sz="2400" kern="0" dirty="0">
                <a:solidFill>
                  <a:srgbClr val="0000FF"/>
                </a:solidFill>
              </a:rPr>
              <a:t> 무슨 이야기를 했어요</a:t>
            </a:r>
            <a:r>
              <a:rPr lang="en-US" altLang="ko-KR" sz="2400" kern="0" dirty="0">
                <a:solidFill>
                  <a:srgbClr val="0000FF"/>
                </a:solidFill>
              </a:rPr>
              <a:t>?</a:t>
            </a: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>
                <a:solidFill>
                  <a:srgbClr val="0000FF"/>
                </a:solidFill>
              </a:rPr>
              <a:t>        </a:t>
            </a:r>
            <a:r>
              <a:rPr lang="ko-KR" altLang="en-US" sz="2400" kern="0" dirty="0">
                <a:solidFill>
                  <a:srgbClr val="3366FF"/>
                </a:solidFill>
              </a:rPr>
              <a:t> </a:t>
            </a:r>
            <a:r>
              <a:rPr lang="ko-KR" altLang="en-US" sz="2400" kern="0" dirty="0">
                <a:solidFill>
                  <a:srgbClr val="3337E1"/>
                </a:solidFill>
              </a:rPr>
              <a:t>민수가 수영을 배우고 싶지 않다고 했어요</a:t>
            </a:r>
            <a:r>
              <a:rPr lang="en-US" altLang="ko-KR" sz="2400" kern="0" dirty="0">
                <a:solidFill>
                  <a:srgbClr val="3337E1"/>
                </a:solidFill>
              </a:rPr>
              <a:t>.</a:t>
            </a:r>
            <a:endParaRPr lang="ko-KR" altLang="en-US" sz="2400" kern="0" dirty="0">
              <a:solidFill>
                <a:srgbClr val="3337E1"/>
              </a:solidFill>
            </a:endParaRP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>
                <a:solidFill>
                  <a:srgbClr val="0000FF"/>
                </a:solidFill>
              </a:rPr>
              <a:t> 왜 싫어해요</a:t>
            </a:r>
            <a:r>
              <a:rPr lang="en-US" altLang="ko-KR" sz="2400" kern="0" dirty="0">
                <a:solidFill>
                  <a:srgbClr val="0000FF"/>
                </a:solidFill>
              </a:rPr>
              <a:t>? </a:t>
            </a:r>
            <a:r>
              <a:rPr lang="ko-KR" altLang="en-US" sz="2400" kern="0" dirty="0"/>
              <a:t>       </a:t>
            </a: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/>
              <a:t>     </a:t>
            </a:r>
            <a:r>
              <a:rPr lang="ko-KR" altLang="en-US" sz="2400" b="1" kern="0" dirty="0"/>
              <a:t>   </a:t>
            </a:r>
            <a:r>
              <a:rPr lang="ko-KR" altLang="en-US" sz="2400" kern="0" dirty="0">
                <a:solidFill>
                  <a:srgbClr val="0000FF"/>
                </a:solidFill>
              </a:rPr>
              <a:t>추워서 싫어해요</a:t>
            </a:r>
            <a:r>
              <a:rPr lang="en-US" altLang="ko-KR" sz="2400" kern="0" dirty="0">
                <a:solidFill>
                  <a:srgbClr val="0000FF"/>
                </a:solidFill>
              </a:rPr>
              <a:t>.</a:t>
            </a: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>
                <a:solidFill>
                  <a:srgbClr val="0000FF"/>
                </a:solidFill>
              </a:rPr>
              <a:t>민수는 뭘 배우고 싶어요</a:t>
            </a:r>
            <a:r>
              <a:rPr lang="en-US" altLang="ko-KR" sz="2400" kern="0" dirty="0">
                <a:solidFill>
                  <a:srgbClr val="0000FF"/>
                </a:solidFill>
              </a:rPr>
              <a:t>?</a:t>
            </a:r>
          </a:p>
          <a:p>
            <a:pPr marL="228600" indent="-50800">
              <a:lnSpc>
                <a:spcPct val="150000"/>
              </a:lnSpc>
              <a:buSzPts val="2800"/>
              <a:buFont typeface="Arial"/>
              <a:buNone/>
            </a:pPr>
            <a:r>
              <a:rPr lang="ko-KR" altLang="en-US" sz="2400" kern="0" dirty="0">
                <a:solidFill>
                  <a:srgbClr val="0000FF"/>
                </a:solidFill>
              </a:rPr>
              <a:t>        태권도를 배우고 싶어요</a:t>
            </a:r>
            <a:r>
              <a:rPr lang="en-US" altLang="ko-KR" sz="2400" kern="0" dirty="0">
                <a:solidFill>
                  <a:srgbClr val="0000FF"/>
                </a:solidFill>
              </a:rPr>
              <a:t>.</a:t>
            </a:r>
            <a:endParaRPr lang="ko-KR" altLang="en-US" sz="2400" kern="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12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 smtClean="0"/>
              <a:t>quizlet</a:t>
            </a:r>
            <a:r>
              <a:rPr lang="ko-KR" altLang="en-US" u="sng" dirty="0" smtClean="0"/>
              <a:t>을</a:t>
            </a:r>
            <a:r>
              <a:rPr lang="en-US" altLang="ko-KR" u="sng" dirty="0" smtClean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en-US" altLang="ko-KR" u="sng" dirty="0" smtClean="0"/>
              <a:t>site</a:t>
            </a:r>
            <a:r>
              <a:rPr lang="ko-KR" altLang="en-US" u="sng" dirty="0" smtClean="0"/>
              <a:t>로</a:t>
            </a:r>
            <a:r>
              <a:rPr lang="en-US" altLang="ko-KR" u="sng" dirty="0" smtClean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6E12D51-D9D6-C84C-BE3F-5C5DEC873EE9}"/>
              </a:ext>
            </a:extLst>
          </p:cNvPr>
          <p:cNvSpPr txBox="1"/>
          <p:nvPr/>
        </p:nvSpPr>
        <p:spPr>
          <a:xfrm>
            <a:off x="4713111" y="1298220"/>
            <a:ext cx="7224889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이게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뭐예요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불고기예요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불고기를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좋아해요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네</a:t>
            </a:r>
            <a:r>
              <a:rPr lang="en-US" altLang="ko-KR" sz="3600" dirty="0"/>
              <a:t>, </a:t>
            </a:r>
            <a:r>
              <a:rPr lang="ko-KR" altLang="en-US" sz="3600" dirty="0"/>
              <a:t>좋아해요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맛이 어때요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맛있어요</a:t>
            </a:r>
            <a:r>
              <a:rPr lang="en-US" altLang="ko-KR" sz="3600" dirty="0">
                <a:solidFill>
                  <a:srgbClr val="000000"/>
                </a:solidFill>
              </a:rPr>
              <a:t>.</a:t>
            </a:r>
            <a:r>
              <a:rPr lang="ko-KR" altLang="en-US" sz="3600" dirty="0">
                <a:solidFill>
                  <a:srgbClr val="000000"/>
                </a:solidFill>
              </a:rPr>
              <a:t> 달아요</a:t>
            </a:r>
            <a:endParaRPr lang="en-US" altLang="ko-KR" sz="3600" dirty="0">
              <a:solidFill>
                <a:srgbClr val="000000"/>
              </a:solidFill>
            </a:endParaRPr>
          </a:p>
          <a:p>
            <a:pPr algn="ctr"/>
            <a:endParaRPr lang="en-US" sz="3600" dirty="0">
              <a:solidFill>
                <a:srgbClr val="0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2102488-38EE-DE46-9E71-066E1532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2" y="1241777"/>
            <a:ext cx="4149471" cy="40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5128</TotalTime>
  <Words>1115</Words>
  <Application>Microsoft Office PowerPoint</Application>
  <PresentationFormat>Widescreen</PresentationFormat>
  <Paragraphs>267</Paragraphs>
  <Slides>38</Slides>
  <Notes>31</Notes>
  <HiddenSlides>0</HiddenSlides>
  <MMClips>3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맑은 고딕</vt:lpstr>
      <vt:lpstr>나눔고딕</vt:lpstr>
      <vt:lpstr>Arial</vt:lpstr>
      <vt:lpstr>Arial Black</vt:lpstr>
      <vt:lpstr>Calibri</vt:lpstr>
      <vt:lpstr>Wingdings</vt:lpstr>
      <vt:lpstr>1_Office Theme</vt:lpstr>
      <vt:lpstr>Microsoft Word Document</vt:lpstr>
      <vt:lpstr>     재외동포를 위한 한국어 (영어권)   1-2  </vt:lpstr>
      <vt:lpstr>PowerPoint Presentation</vt:lpstr>
      <vt:lpstr>들어가기 (10, 11과 복습입니다)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230</cp:revision>
  <dcterms:created xsi:type="dcterms:W3CDTF">2020-04-18T22:55:50Z</dcterms:created>
  <dcterms:modified xsi:type="dcterms:W3CDTF">2020-07-07T19:16:35Z</dcterms:modified>
</cp:coreProperties>
</file>